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9" r:id="rId1"/>
  </p:sldMasterIdLst>
  <p:notesMasterIdLst>
    <p:notesMasterId r:id="rId11"/>
  </p:notes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4" r:id="rId9"/>
    <p:sldId id="262" r:id="rId10"/>
  </p:sldIdLst>
  <p:sldSz cx="12192000" cy="6858000"/>
  <p:notesSz cx="6858000" cy="98758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75" d="100"/>
          <a:sy n="75" d="100"/>
        </p:scale>
        <p:origin x="82" y="17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FE8AEFA-AF4D-456F-BC0F-CCEC9065CC2C}" type="datetimeFigureOut">
              <a:rPr lang="fr-FR" smtClean="0"/>
              <a:t>06/10/2023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468313" y="1235075"/>
            <a:ext cx="5921375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752975"/>
            <a:ext cx="5486400" cy="388778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80538"/>
            <a:ext cx="2971800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9380538"/>
            <a:ext cx="2971800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99E97E0-296D-43FC-A8D3-06DAF92963D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598757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Group 10"/>
          <p:cNvGrpSpPr/>
          <p:nvPr/>
        </p:nvGrpSpPr>
        <p:grpSpPr>
          <a:xfrm>
            <a:off x="0" y="0"/>
            <a:ext cx="2305051" cy="6858001"/>
            <a:chOff x="0" y="0"/>
            <a:chExt cx="2305051" cy="6858001"/>
          </a:xfrm>
          <a:gradFill flip="none" rotWithShape="1">
            <a:gsLst>
              <a:gs pos="0">
                <a:schemeClr val="tx2"/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12" name="Rectangle 5"/>
            <p:cNvSpPr>
              <a:spLocks noChangeArrowheads="1"/>
            </p:cNvSpPr>
            <p:nvPr/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3" name="Freeform 6"/>
            <p:cNvSpPr>
              <a:spLocks noEditPoints="1"/>
            </p:cNvSpPr>
            <p:nvPr/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4" name="Freeform 7"/>
            <p:cNvSpPr>
              <a:spLocks noEditPoints="1"/>
            </p:cNvSpPr>
            <p:nvPr/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5" name="Rectangle 8"/>
            <p:cNvSpPr>
              <a:spLocks noChangeArrowheads="1"/>
            </p:cNvSpPr>
            <p:nvPr/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6" name="Freeform 9"/>
            <p:cNvSpPr>
              <a:spLocks noEditPoints="1"/>
            </p:cNvSpPr>
            <p:nvPr/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7" name="Freeform 10"/>
            <p:cNvSpPr/>
            <p:nvPr/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8" name="Freeform 11"/>
            <p:cNvSpPr/>
            <p:nvPr/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9" name="Freeform 12"/>
            <p:cNvSpPr>
              <a:spLocks noEditPoints="1"/>
            </p:cNvSpPr>
            <p:nvPr/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0" name="Freeform 13"/>
            <p:cNvSpPr/>
            <p:nvPr/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1" name="Freeform 14"/>
            <p:cNvSpPr/>
            <p:nvPr/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2" name="Freeform 15"/>
            <p:cNvSpPr>
              <a:spLocks noEditPoints="1"/>
            </p:cNvSpPr>
            <p:nvPr/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3" name="Freeform 16"/>
            <p:cNvSpPr>
              <a:spLocks noEditPoints="1"/>
            </p:cNvSpPr>
            <p:nvPr/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4" name="Freeform 17"/>
            <p:cNvSpPr/>
            <p:nvPr/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5" name="Freeform 18"/>
            <p:cNvSpPr>
              <a:spLocks noEditPoints="1"/>
            </p:cNvSpPr>
            <p:nvPr/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6" name="Freeform 19"/>
            <p:cNvSpPr/>
            <p:nvPr/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7" name="Freeform 20"/>
            <p:cNvSpPr>
              <a:spLocks noEditPoints="1"/>
            </p:cNvSpPr>
            <p:nvPr/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8" name="Freeform 21"/>
            <p:cNvSpPr>
              <a:spLocks noEditPoints="1"/>
            </p:cNvSpPr>
            <p:nvPr/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9" name="Freeform 22"/>
            <p:cNvSpPr/>
            <p:nvPr/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0" name="Freeform 23"/>
            <p:cNvSpPr>
              <a:spLocks noEditPoints="1"/>
            </p:cNvSpPr>
            <p:nvPr/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1" name="Freeform 24"/>
            <p:cNvSpPr>
              <a:spLocks noEditPoints="1"/>
            </p:cNvSpPr>
            <p:nvPr/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2" name="Freeform 25"/>
            <p:cNvSpPr/>
            <p:nvPr/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3" name="Freeform 26"/>
            <p:cNvSpPr>
              <a:spLocks noEditPoints="1"/>
            </p:cNvSpPr>
            <p:nvPr/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4" name="Freeform 27"/>
            <p:cNvSpPr/>
            <p:nvPr/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5" name="Freeform 28"/>
            <p:cNvSpPr>
              <a:spLocks noEditPoints="1"/>
            </p:cNvSpPr>
            <p:nvPr/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6" name="Freeform 29"/>
            <p:cNvSpPr/>
            <p:nvPr/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7" name="Freeform 30"/>
            <p:cNvSpPr>
              <a:spLocks noEditPoints="1"/>
            </p:cNvSpPr>
            <p:nvPr/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8" name="Freeform 31"/>
            <p:cNvSpPr/>
            <p:nvPr/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9" name="Freeform 32"/>
            <p:cNvSpPr>
              <a:spLocks noEditPoints="1"/>
            </p:cNvSpPr>
            <p:nvPr/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0" name="Rectangle 33"/>
            <p:cNvSpPr>
              <a:spLocks noChangeArrowheads="1"/>
            </p:cNvSpPr>
            <p:nvPr/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41" name="Freeform 34"/>
            <p:cNvSpPr>
              <a:spLocks noEditPoints="1"/>
            </p:cNvSpPr>
            <p:nvPr/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2" name="Freeform 35"/>
            <p:cNvSpPr/>
            <p:nvPr/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3" name="Freeform 36"/>
            <p:cNvSpPr/>
            <p:nvPr/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4" name="Freeform 37"/>
            <p:cNvSpPr>
              <a:spLocks noEditPoints="1"/>
            </p:cNvSpPr>
            <p:nvPr/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5" name="Freeform 38"/>
            <p:cNvSpPr/>
            <p:nvPr/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6" name="Freeform 39"/>
            <p:cNvSpPr/>
            <p:nvPr/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7" name="Freeform 40"/>
            <p:cNvSpPr>
              <a:spLocks noEditPoints="1"/>
            </p:cNvSpPr>
            <p:nvPr/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8" name="Freeform 41"/>
            <p:cNvSpPr/>
            <p:nvPr/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9" name="Freeform 42"/>
            <p:cNvSpPr>
              <a:spLocks noEditPoints="1"/>
            </p:cNvSpPr>
            <p:nvPr/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0" name="Freeform 43"/>
            <p:cNvSpPr/>
            <p:nvPr/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1" name="Freeform 44"/>
            <p:cNvSpPr>
              <a:spLocks noEditPoints="1"/>
            </p:cNvSpPr>
            <p:nvPr/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2" name="Rectangle 45"/>
            <p:cNvSpPr>
              <a:spLocks noChangeArrowheads="1"/>
            </p:cNvSpPr>
            <p:nvPr/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53" name="Freeform 46"/>
            <p:cNvSpPr/>
            <p:nvPr/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4" name="Freeform 47"/>
            <p:cNvSpPr>
              <a:spLocks noEditPoints="1"/>
            </p:cNvSpPr>
            <p:nvPr/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5" name="Freeform 48"/>
            <p:cNvSpPr/>
            <p:nvPr/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6" name="Freeform 49"/>
            <p:cNvSpPr>
              <a:spLocks noEditPoints="1"/>
            </p:cNvSpPr>
            <p:nvPr/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7" name="Freeform 50"/>
            <p:cNvSpPr>
              <a:spLocks noEditPoints="1"/>
            </p:cNvSpPr>
            <p:nvPr/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8" name="Freeform 51"/>
            <p:cNvSpPr/>
            <p:nvPr/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9" name="Freeform 52"/>
            <p:cNvSpPr/>
            <p:nvPr/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0" name="Freeform 53"/>
            <p:cNvSpPr>
              <a:spLocks noEditPoints="1"/>
            </p:cNvSpPr>
            <p:nvPr/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1" name="Freeform 54"/>
            <p:cNvSpPr>
              <a:spLocks noEditPoints="1"/>
            </p:cNvSpPr>
            <p:nvPr/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2" name="Freeform 55"/>
            <p:cNvSpPr/>
            <p:nvPr/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3" name="Freeform 56"/>
            <p:cNvSpPr>
              <a:spLocks noEditPoints="1"/>
            </p:cNvSpPr>
            <p:nvPr/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4" name="Freeform 57"/>
            <p:cNvSpPr/>
            <p:nvPr/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5" name="Freeform 58"/>
            <p:cNvSpPr>
              <a:spLocks noEditPoints="1"/>
            </p:cNvSpPr>
            <p:nvPr/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76424" y="1122363"/>
            <a:ext cx="8791575" cy="2387600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76424" y="3602038"/>
            <a:ext cx="8791575" cy="1655762"/>
          </a:xfrm>
        </p:spPr>
        <p:txBody>
          <a:bodyPr>
            <a:normAutofit/>
          </a:bodyPr>
          <a:lstStyle>
            <a:lvl1pPr marL="0" indent="0" algn="l">
              <a:buNone/>
              <a:defRPr sz="2000" cap="all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077511" y="5410201"/>
            <a:ext cx="2743200" cy="365125"/>
          </a:xfrm>
        </p:spPr>
        <p:txBody>
          <a:bodyPr/>
          <a:lstStyle/>
          <a:p>
            <a:fld id="{E2B30464-C2B9-407E-BEA3-944B610C8CB2}" type="datetime1">
              <a:rPr lang="fr-FR" smtClean="0"/>
              <a:t>06/10/2023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876424" y="5410201"/>
            <a:ext cx="5124886" cy="365125"/>
          </a:xfrm>
        </p:spPr>
        <p:txBody>
          <a:bodyPr/>
          <a:lstStyle/>
          <a:p>
            <a:r>
              <a:rPr lang="fr-FR"/>
              <a:t>Saint-Yon , Conseil municipal du 06/10/2023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96911" y="5410199"/>
            <a:ext cx="771089" cy="365125"/>
          </a:xfrm>
        </p:spPr>
        <p:txBody>
          <a:bodyPr/>
          <a:lstStyle/>
          <a:p>
            <a:fld id="{4B3DB8B5-3F19-4F9D-8585-0209FC28F5B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544043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345D4B-77F2-4B54-950B-529B84063A4A}" type="datetime1">
              <a:rPr lang="fr-FR" smtClean="0"/>
              <a:t>06/10/2023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Saint-Yon , Conseil municipal du 06/10/2023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DB8B5-3F19-4F9D-8585-0209FC28F5B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577339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419226"/>
            <a:ext cx="9906000" cy="2852737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424362"/>
            <a:ext cx="9906000" cy="1374776"/>
          </a:xfrm>
        </p:spPr>
        <p:txBody>
          <a:bodyPr>
            <a:normAutofit/>
          </a:bodyPr>
          <a:lstStyle>
            <a:lvl1pPr marL="0" indent="0">
              <a:buNone/>
              <a:defRPr sz="1800" cap="all"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41790-27C4-4AE1-9EDD-B8451DED519F}" type="datetime1">
              <a:rPr lang="fr-FR" smtClean="0"/>
              <a:t>06/10/2023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Saint-Yon , Conseil municipal du 06/10/2023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DB8B5-3F19-4F9D-8585-0209FC28F5B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131829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0" y="2249486"/>
            <a:ext cx="4878389" cy="3541714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249486"/>
            <a:ext cx="4875211" cy="3541714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ADABC-7E99-4B34-87AC-349864E9DB67}" type="datetime1">
              <a:rPr lang="fr-FR" smtClean="0"/>
              <a:t>06/10/2023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Saint-Yon , Conseil municipal du 06/10/2023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DB8B5-3F19-4F9D-8585-0209FC28F5B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282211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19126"/>
            <a:ext cx="9906000" cy="1477961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0019" y="2249486"/>
            <a:ext cx="4649783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0" y="3073397"/>
            <a:ext cx="4878391" cy="2717801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8" y="2249485"/>
            <a:ext cx="4646602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073397"/>
            <a:ext cx="4875210" cy="2717801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A820F8-58A2-4F21-92E7-160A3B6F57DF}" type="datetime1">
              <a:rPr lang="fr-FR" smtClean="0"/>
              <a:t>06/10/2023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Saint-Yon , Conseil municipal du 06/10/2023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DB8B5-3F19-4F9D-8585-0209FC28F5B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592571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E14914-A64E-4C75-9B7D-E1E3BBCB241B}" type="datetime1">
              <a:rPr lang="fr-FR" smtClean="0"/>
              <a:t>06/10/2023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Saint-Yon , Conseil municipal du 06/10/2023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DB8B5-3F19-4F9D-8585-0209FC28F5B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275441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281AB-69BE-4CFE-9894-22697582296C}" type="datetime1">
              <a:rPr lang="fr-FR" smtClean="0"/>
              <a:t>06/10/2023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Saint-Yon , Conseil municipal du 06/10/2023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DB8B5-3F19-4F9D-8585-0209FC28F5B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303555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6705" y="609601"/>
            <a:ext cx="3856037" cy="1639884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56200" y="592666"/>
            <a:ext cx="5891209" cy="5198534"/>
          </a:xfrm>
        </p:spPr>
        <p:txBody>
          <a:bodyPr anchor="ctr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6705" y="2249486"/>
            <a:ext cx="3856037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516654-DC86-4768-99C5-70D50A393576}" type="datetime1">
              <a:rPr lang="fr-FR" smtClean="0"/>
              <a:t>06/10/2023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Saint-Yon , Conseil municipal du 06/10/2023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DB8B5-3F19-4F9D-8585-0209FC28F5B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921323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5934508" cy="163988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380721" y="609601"/>
            <a:ext cx="3666690" cy="5181599"/>
          </a:xfrm>
          <a:prstGeom prst="round2DiagRect">
            <a:avLst>
              <a:gd name="adj1" fmla="val 5608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2249486"/>
            <a:ext cx="5934511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99865F-8CD2-4C6F-8360-0861C81D77E0}" type="datetime1">
              <a:rPr lang="fr-FR" smtClean="0"/>
              <a:t>06/10/2023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Saint-Yon , Conseil municipal du 06/10/2023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DB8B5-3F19-4F9D-8585-0209FC28F5B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7150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 panoramiqu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4304664"/>
            <a:ext cx="9912355" cy="819355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41411" y="606426"/>
            <a:ext cx="9912354" cy="3299778"/>
          </a:xfrm>
          <a:prstGeom prst="round2DiagRect">
            <a:avLst>
              <a:gd name="adj1" fmla="val 4860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3200"/>
            </a:lvl1pPr>
          </a:lstStyle>
          <a:p>
            <a:pPr marL="0" lvl="0" indent="0">
              <a:buNone/>
            </a:pPr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5124020"/>
            <a:ext cx="9910859" cy="682472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B79C03-1F7D-4C29-B923-6B1E1457B219}" type="datetime1">
              <a:rPr lang="fr-FR" smtClean="0"/>
              <a:t>06/10/2023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Saint-Yon , Conseil municipal du 06/10/2023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DB8B5-3F19-4F9D-8585-0209FC28F5B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036251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et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56" y="609600"/>
            <a:ext cx="9905955" cy="342900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4419599"/>
            <a:ext cx="9904459" cy="1371599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F1C3F6-9C6A-49AA-830A-10463B3DE6D9}" type="datetime1">
              <a:rPr lang="fr-FR" smtClean="0"/>
              <a:t>06/10/2023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Saint-Yon , Conseil municipal du 06/10/2023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DB8B5-3F19-4F9D-8585-0209FC28F5B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3129557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ion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599"/>
            <a:ext cx="9302752" cy="2748429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4309919"/>
            <a:ext cx="9906002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FF823A-8408-476A-8ED1-11E2EEAD2E52}" type="datetime1">
              <a:rPr lang="fr-FR" smtClean="0"/>
              <a:t>06/10/2023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Saint-Yon , Conseil municipal du 06/10/2023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DB8B5-3F19-4F9D-8585-0209FC28F5BA}" type="slidenum">
              <a:rPr lang="fr-FR" smtClean="0"/>
              <a:t>‹N°›</a:t>
            </a:fld>
            <a:endParaRPr lang="fr-FR"/>
          </a:p>
        </p:txBody>
      </p:sp>
      <p:sp>
        <p:nvSpPr>
          <p:cNvPr id="60" name="TextBox 59"/>
          <p:cNvSpPr txBox="1"/>
          <p:nvPr/>
        </p:nvSpPr>
        <p:spPr>
          <a:xfrm>
            <a:off x="903512" y="73239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10537370" y="276497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09831888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n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2134041"/>
            <a:ext cx="9906001" cy="2511835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4657655"/>
            <a:ext cx="9904505" cy="1140644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DAA12A-063D-4B05-8958-58B3F1434515}" type="datetime1">
              <a:rPr lang="fr-FR" smtClean="0"/>
              <a:t>06/10/2023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Saint-Yon , Conseil municipal du 06/10/2023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DB8B5-3F19-4F9D-8585-0209FC28F5B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3622811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 colon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141410" y="2674463"/>
            <a:ext cx="3196899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27918" y="3360263"/>
            <a:ext cx="3208735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4766" y="2677635"/>
            <a:ext cx="3184385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04213" y="3363435"/>
            <a:ext cx="3195830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442" y="2674463"/>
            <a:ext cx="3194968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52442" y="3360263"/>
            <a:ext cx="3194968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458864-BFB4-4558-9CF9-E626B3AE88C8}" type="datetime1">
              <a:rPr lang="fr-FR" smtClean="0"/>
              <a:t>06/10/2023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Saint-Yon , Conseil municipal du 06/10/2023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DB8B5-3F19-4F9D-8585-0209FC28F5B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9558072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 colonnes d’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1141411" y="609600"/>
            <a:ext cx="9905999" cy="1905000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141413" y="4404596"/>
            <a:ext cx="319524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141413" y="2666998"/>
            <a:ext cx="31952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41413" y="4980858"/>
            <a:ext cx="3195240" cy="8178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89053" y="4404596"/>
            <a:ext cx="320040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89053" y="2666998"/>
            <a:ext cx="31989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87593" y="4980857"/>
            <a:ext cx="3200400" cy="81034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567" y="4404595"/>
            <a:ext cx="3190741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52442" y="2666998"/>
            <a:ext cx="3194969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52442" y="4980854"/>
            <a:ext cx="3194968" cy="81034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5CE260-D2AF-4FFC-9A05-406796BC7499}" type="datetime1">
              <a:rPr lang="fr-FR" smtClean="0"/>
              <a:t>06/10/2023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Saint-Yon , Conseil municipal du 06/10/2023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DB8B5-3F19-4F9D-8585-0209FC28F5B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5148771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7A9770-669C-46D5-B0B5-BC10021ABB77}" type="datetime1">
              <a:rPr lang="fr-FR" smtClean="0"/>
              <a:t>06/10/2023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Saint-Yon , Conseil municipal du 06/10/2023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DB8B5-3F19-4F9D-8585-0209FC28F5B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1605625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042400" y="609599"/>
            <a:ext cx="2005011" cy="5181601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0" y="609599"/>
            <a:ext cx="7748590" cy="5181601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74C57C-920D-4FDD-A20F-A7D451C84B3C}" type="datetime1">
              <a:rPr lang="fr-FR" smtClean="0"/>
              <a:t>06/10/2023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Saint-Yon , Conseil municipal du 06/10/2023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DB8B5-3F19-4F9D-8585-0209FC28F5B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196423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/>
          <p:cNvGrpSpPr/>
          <p:nvPr/>
        </p:nvGrpSpPr>
        <p:grpSpPr>
          <a:xfrm>
            <a:off x="-14288" y="0"/>
            <a:ext cx="12053888" cy="6858001"/>
            <a:chOff x="-14288" y="0"/>
            <a:chExt cx="12053888" cy="6858001"/>
          </a:xfrm>
        </p:grpSpPr>
        <p:grpSp>
          <p:nvGrpSpPr>
            <p:cNvPr id="9" name="Group 8"/>
            <p:cNvGrpSpPr/>
            <p:nvPr/>
          </p:nvGrpSpPr>
          <p:grpSpPr>
            <a:xfrm>
              <a:off x="-14288" y="0"/>
              <a:ext cx="1220788" cy="6858001"/>
              <a:chOff x="-14288" y="0"/>
              <a:chExt cx="1220788" cy="6858001"/>
            </a:xfrm>
            <a:gradFill flip="none" rotWithShape="1">
              <a:gsLst>
                <a:gs pos="0">
                  <a:schemeClr val="tx2"/>
                </a:gs>
                <a:gs pos="100000">
                  <a:schemeClr val="bg2">
                    <a:lumMod val="60000"/>
                    <a:lumOff val="4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21" name="Rectangle 5"/>
              <p:cNvSpPr>
                <a:spLocks noChangeArrowheads="1"/>
              </p:cNvSpPr>
              <p:nvPr/>
            </p:nvSpPr>
            <p:spPr bwMode="auto">
              <a:xfrm>
                <a:off x="114300" y="4763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22" name="Freeform 6"/>
              <p:cNvSpPr>
                <a:spLocks noEditPoints="1"/>
              </p:cNvSpPr>
              <p:nvPr/>
            </p:nvSpPr>
            <p:spPr bwMode="auto">
              <a:xfrm>
                <a:off x="33337" y="217646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3" name="Freeform 7"/>
              <p:cNvSpPr>
                <a:spLocks noEditPoints="1"/>
              </p:cNvSpPr>
              <p:nvPr/>
            </p:nvSpPr>
            <p:spPr bwMode="auto">
              <a:xfrm>
                <a:off x="28575" y="402113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4" name="Freeform 8"/>
              <p:cNvSpPr/>
              <p:nvPr/>
            </p:nvSpPr>
            <p:spPr bwMode="auto">
              <a:xfrm>
                <a:off x="200025" y="4763"/>
                <a:ext cx="369888" cy="1811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5" name="Freeform 9"/>
              <p:cNvSpPr>
                <a:spLocks noEditPoints="1"/>
              </p:cNvSpPr>
              <p:nvPr/>
            </p:nvSpPr>
            <p:spPr bwMode="auto">
              <a:xfrm>
                <a:off x="503237" y="1801813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6" name="Freeform 10"/>
              <p:cNvSpPr/>
              <p:nvPr/>
            </p:nvSpPr>
            <p:spPr bwMode="auto">
              <a:xfrm>
                <a:off x="285750" y="4763"/>
                <a:ext cx="369888" cy="1430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7" name="Freeform 11"/>
              <p:cNvSpPr/>
              <p:nvPr/>
            </p:nvSpPr>
            <p:spPr bwMode="auto">
              <a:xfrm>
                <a:off x="546100" y="0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8" name="Freeform 12"/>
              <p:cNvSpPr>
                <a:spLocks noEditPoints="1"/>
              </p:cNvSpPr>
              <p:nvPr/>
            </p:nvSpPr>
            <p:spPr bwMode="auto">
              <a:xfrm>
                <a:off x="588962" y="14208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9" name="Freeform 13"/>
              <p:cNvSpPr>
                <a:spLocks noEditPoints="1"/>
              </p:cNvSpPr>
              <p:nvPr/>
            </p:nvSpPr>
            <p:spPr bwMode="auto">
              <a:xfrm>
                <a:off x="588962" y="9032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0" name="Freeform 14"/>
              <p:cNvSpPr/>
              <p:nvPr/>
            </p:nvSpPr>
            <p:spPr bwMode="auto">
              <a:xfrm>
                <a:off x="641350" y="0"/>
                <a:ext cx="422275" cy="527050"/>
              </a:xfrm>
              <a:custGeom>
                <a:avLst/>
                <a:gdLst/>
                <a:ahLst/>
                <a:cxnLst/>
                <a:rect l="0" t="0" r="r" b="b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1" name="Freeform 15"/>
              <p:cNvSpPr>
                <a:spLocks noEditPoints="1"/>
              </p:cNvSpPr>
              <p:nvPr/>
            </p:nvSpPr>
            <p:spPr bwMode="auto">
              <a:xfrm>
                <a:off x="1020762" y="488950"/>
                <a:ext cx="161925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2" name="Line 16"/>
              <p:cNvSpPr>
                <a:spLocks noChangeShapeType="1"/>
              </p:cNvSpPr>
              <p:nvPr/>
            </p:nvSpPr>
            <p:spPr bwMode="auto">
              <a:xfrm>
                <a:off x="-4763" y="9525"/>
                <a:ext cx="0" cy="0"/>
              </a:xfrm>
              <a:prstGeom prst="line">
                <a:avLst/>
              </a:prstGeom>
              <a:grpFill/>
              <a:ln w="1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</p:sp>
          <p:sp>
            <p:nvSpPr>
              <p:cNvPr id="33" name="Freeform 17"/>
              <p:cNvSpPr/>
              <p:nvPr/>
            </p:nvSpPr>
            <p:spPr bwMode="auto">
              <a:xfrm>
                <a:off x="9525" y="1801813"/>
                <a:ext cx="123825" cy="127000"/>
              </a:xfrm>
              <a:custGeom>
                <a:avLst/>
                <a:gdLst/>
                <a:ahLst/>
                <a:cxnLst/>
                <a:rect l="0" t="0" r="r" b="b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4" name="Freeform 18"/>
              <p:cNvSpPr/>
              <p:nvPr/>
            </p:nvSpPr>
            <p:spPr bwMode="auto">
              <a:xfrm>
                <a:off x="-9525" y="3549650"/>
                <a:ext cx="147638" cy="481013"/>
              </a:xfrm>
              <a:custGeom>
                <a:avLst/>
                <a:gdLst/>
                <a:ahLst/>
                <a:cxnLst/>
                <a:rect l="0" t="0" r="r" b="b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5" name="Freeform 19"/>
              <p:cNvSpPr/>
              <p:nvPr/>
            </p:nvSpPr>
            <p:spPr bwMode="auto">
              <a:xfrm>
                <a:off x="128587" y="1382713"/>
                <a:ext cx="142875" cy="476250"/>
              </a:xfrm>
              <a:custGeom>
                <a:avLst/>
                <a:gdLst/>
                <a:ahLst/>
                <a:cxnLst/>
                <a:rect l="0" t="0" r="r" b="b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6" name="Freeform 20"/>
              <p:cNvSpPr>
                <a:spLocks noEditPoints="1"/>
              </p:cNvSpPr>
              <p:nvPr/>
            </p:nvSpPr>
            <p:spPr bwMode="auto">
              <a:xfrm>
                <a:off x="204787" y="1849438"/>
                <a:ext cx="114300" cy="107950"/>
              </a:xfrm>
              <a:custGeom>
                <a:avLst/>
                <a:gdLst/>
                <a:ahLst/>
                <a:cxnLst/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7" name="Rectangle 21"/>
              <p:cNvSpPr>
                <a:spLocks noChangeArrowheads="1"/>
              </p:cNvSpPr>
              <p:nvPr/>
            </p:nvSpPr>
            <p:spPr bwMode="auto">
              <a:xfrm>
                <a:off x="133350" y="4662488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38" name="Freeform 22"/>
              <p:cNvSpPr/>
              <p:nvPr/>
            </p:nvSpPr>
            <p:spPr bwMode="auto">
              <a:xfrm>
                <a:off x="223837" y="5041900"/>
                <a:ext cx="369888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9" name="Freeform 23"/>
              <p:cNvSpPr>
                <a:spLocks noEditPoints="1"/>
              </p:cNvSpPr>
              <p:nvPr/>
            </p:nvSpPr>
            <p:spPr bwMode="auto">
              <a:xfrm>
                <a:off x="52387" y="44815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0" name="Freeform 24"/>
              <p:cNvSpPr/>
              <p:nvPr/>
            </p:nvSpPr>
            <p:spPr bwMode="auto">
              <a:xfrm>
                <a:off x="-14288" y="5627688"/>
                <a:ext cx="85725" cy="1216025"/>
              </a:xfrm>
              <a:custGeom>
                <a:avLst/>
                <a:gdLst/>
                <a:ahLst/>
                <a:cxnLst/>
                <a:rect l="0" t="0" r="r" b="b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1" name="Freeform 25"/>
              <p:cNvSpPr>
                <a:spLocks noEditPoints="1"/>
              </p:cNvSpPr>
              <p:nvPr/>
            </p:nvSpPr>
            <p:spPr bwMode="auto">
              <a:xfrm>
                <a:off x="527050" y="48672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2" name="Freeform 26"/>
              <p:cNvSpPr/>
              <p:nvPr/>
            </p:nvSpPr>
            <p:spPr bwMode="auto">
              <a:xfrm>
                <a:off x="309562" y="5422900"/>
                <a:ext cx="374650" cy="1425575"/>
              </a:xfrm>
              <a:custGeom>
                <a:avLst/>
                <a:gdLst/>
                <a:ahLst/>
                <a:cxnLst/>
                <a:rect l="0" t="0" r="r" b="b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3" name="Freeform 27"/>
              <p:cNvSpPr/>
              <p:nvPr/>
            </p:nvSpPr>
            <p:spPr bwMode="auto">
              <a:xfrm>
                <a:off x="569912" y="5945188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4" name="Freeform 28"/>
              <p:cNvSpPr>
                <a:spLocks noEditPoints="1"/>
              </p:cNvSpPr>
              <p:nvPr/>
            </p:nvSpPr>
            <p:spPr bwMode="auto">
              <a:xfrm>
                <a:off x="612775" y="52466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5" name="Freeform 29"/>
              <p:cNvSpPr>
                <a:spLocks noEditPoints="1"/>
              </p:cNvSpPr>
              <p:nvPr/>
            </p:nvSpPr>
            <p:spPr bwMode="auto">
              <a:xfrm>
                <a:off x="612775" y="57642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6" name="Freeform 30"/>
              <p:cNvSpPr/>
              <p:nvPr/>
            </p:nvSpPr>
            <p:spPr bwMode="auto">
              <a:xfrm>
                <a:off x="669925" y="6330950"/>
                <a:ext cx="417513" cy="517525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7" name="Freeform 31"/>
              <p:cNvSpPr>
                <a:spLocks noEditPoints="1"/>
              </p:cNvSpPr>
              <p:nvPr/>
            </p:nvSpPr>
            <p:spPr bwMode="auto">
              <a:xfrm>
                <a:off x="1049337" y="6221413"/>
                <a:ext cx="157163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</p:grpSp>
        <p:grpSp>
          <p:nvGrpSpPr>
            <p:cNvPr id="10" name="Group 9"/>
            <p:cNvGrpSpPr/>
            <p:nvPr/>
          </p:nvGrpSpPr>
          <p:grpSpPr>
            <a:xfrm>
              <a:off x="11364912" y="0"/>
              <a:ext cx="674688" cy="6848476"/>
              <a:chOff x="11364912" y="0"/>
              <a:chExt cx="674688" cy="6848476"/>
            </a:xfrm>
            <a:gradFill flip="none" rotWithShape="1">
              <a:gsLst>
                <a:gs pos="0">
                  <a:schemeClr val="tx2">
                    <a:alpha val="80000"/>
                  </a:schemeClr>
                </a:gs>
                <a:gs pos="100000">
                  <a:schemeClr val="bg2">
                    <a:lumMod val="60000"/>
                    <a:lumOff val="40000"/>
                    <a:alpha val="6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11" name="Freeform 32"/>
              <p:cNvSpPr/>
              <p:nvPr/>
            </p:nvSpPr>
            <p:spPr bwMode="auto">
              <a:xfrm>
                <a:off x="11483975" y="0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2" name="Freeform 33"/>
              <p:cNvSpPr>
                <a:spLocks noEditPoints="1"/>
              </p:cNvSpPr>
              <p:nvPr/>
            </p:nvSpPr>
            <p:spPr bwMode="auto">
              <a:xfrm>
                <a:off x="11364912" y="474663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3" name="Freeform 34"/>
              <p:cNvSpPr>
                <a:spLocks noEditPoints="1"/>
              </p:cNvSpPr>
              <p:nvPr/>
            </p:nvSpPr>
            <p:spPr bwMode="auto">
              <a:xfrm>
                <a:off x="11631612" y="1539875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4" name="Freeform 35"/>
              <p:cNvSpPr/>
              <p:nvPr/>
            </p:nvSpPr>
            <p:spPr bwMode="auto">
              <a:xfrm>
                <a:off x="11531600" y="569436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5" name="Freeform 36"/>
              <p:cNvSpPr>
                <a:spLocks noEditPoints="1"/>
              </p:cNvSpPr>
              <p:nvPr/>
            </p:nvSpPr>
            <p:spPr bwMode="auto">
              <a:xfrm>
                <a:off x="11772900" y="5551488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6" name="Freeform 37"/>
              <p:cNvSpPr/>
              <p:nvPr/>
            </p:nvSpPr>
            <p:spPr bwMode="auto">
              <a:xfrm>
                <a:off x="11710987" y="4763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7" name="Freeform 38"/>
              <p:cNvSpPr>
                <a:spLocks noEditPoints="1"/>
              </p:cNvSpPr>
              <p:nvPr/>
            </p:nvSpPr>
            <p:spPr bwMode="auto">
              <a:xfrm>
                <a:off x="11636375" y="4867275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8" name="Freeform 39"/>
              <p:cNvSpPr/>
              <p:nvPr/>
            </p:nvSpPr>
            <p:spPr bwMode="auto">
              <a:xfrm>
                <a:off x="11441112" y="5046663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9" name="Freeform 40"/>
              <p:cNvSpPr>
                <a:spLocks noEditPoints="1"/>
              </p:cNvSpPr>
              <p:nvPr/>
            </p:nvSpPr>
            <p:spPr bwMode="auto">
              <a:xfrm>
                <a:off x="11849100" y="64166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0" name="Rectangle 41"/>
              <p:cNvSpPr>
                <a:spLocks noChangeArrowheads="1"/>
              </p:cNvSpPr>
              <p:nvPr/>
            </p:nvSpPr>
            <p:spPr bwMode="auto">
              <a:xfrm>
                <a:off x="11939587" y="6596063"/>
                <a:ext cx="23813" cy="2524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18518"/>
            <a:ext cx="9905998" cy="1478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2" y="2249487"/>
            <a:ext cx="9905999" cy="35417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56921" y="588327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F03E0D-422C-4164-98A6-5CB3F7EE4472}" type="datetime1">
              <a:rPr lang="fr-FR" smtClean="0"/>
              <a:t>06/10/2023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1" y="5883275"/>
            <a:ext cx="62393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 cap="all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fr-FR"/>
              <a:t>Saint-Yon , Conseil municipal du 06/10/2023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76321" y="5883274"/>
            <a:ext cx="77108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3DB8B5-3F19-4F9D-8585-0209FC28F5B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9261835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90" r:id="rId1"/>
    <p:sldLayoutId id="2147483691" r:id="rId2"/>
    <p:sldLayoutId id="2147483692" r:id="rId3"/>
    <p:sldLayoutId id="2147483693" r:id="rId4"/>
    <p:sldLayoutId id="2147483694" r:id="rId5"/>
    <p:sldLayoutId id="2147483695" r:id="rId6"/>
    <p:sldLayoutId id="2147483696" r:id="rId7"/>
    <p:sldLayoutId id="2147483697" r:id="rId8"/>
    <p:sldLayoutId id="2147483698" r:id="rId9"/>
    <p:sldLayoutId id="2147483699" r:id="rId10"/>
    <p:sldLayoutId id="2147483700" r:id="rId11"/>
    <p:sldLayoutId id="2147483701" r:id="rId12"/>
    <p:sldLayoutId id="2147483702" r:id="rId13"/>
    <p:sldLayoutId id="2147483703" r:id="rId14"/>
    <p:sldLayoutId id="2147483704" r:id="rId15"/>
    <p:sldLayoutId id="2147483705" r:id="rId16"/>
    <p:sldLayoutId id="2147483706" r:id="rId17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SzPct val="125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9F95C93-AA2F-CAA2-9D80-20B72E385AE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76424" y="1789113"/>
            <a:ext cx="8791575" cy="1116012"/>
          </a:xfrm>
        </p:spPr>
        <p:txBody>
          <a:bodyPr>
            <a:normAutofit/>
          </a:bodyPr>
          <a:lstStyle/>
          <a:p>
            <a:pPr algn="ctr"/>
            <a:r>
              <a:rPr lang="fr-FR" sz="7200" dirty="0">
                <a:solidFill>
                  <a:schemeClr val="tx2">
                    <a:lumMod val="75000"/>
                  </a:schemeClr>
                </a:solidFill>
              </a:rPr>
              <a:t>ADDF Saint-Yon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3C6864D1-280C-2DF2-0F07-FAE7533E88C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pPr algn="ctr"/>
            <a:r>
              <a:rPr lang="fr-FR" sz="3200" b="1" cap="none" dirty="0">
                <a:solidFill>
                  <a:schemeClr val="tx2">
                    <a:lumMod val="75000"/>
                  </a:schemeClr>
                </a:solidFill>
              </a:rPr>
              <a:t>MODELISME FERROVIAIRE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23D353EC-AC51-ACC9-FAC2-26512C10CF7B}"/>
              </a:ext>
            </a:extLst>
          </p:cNvPr>
          <p:cNvSpPr txBox="1"/>
          <p:nvPr/>
        </p:nvSpPr>
        <p:spPr>
          <a:xfrm>
            <a:off x="6563360" y="6204188"/>
            <a:ext cx="44439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Saint-Yon , Conseil municipal du 06/10/2023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756029E8-BC49-8C8E-494E-BF037F8147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DB8B5-3F19-4F9D-8585-0209FC28F5BA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245978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F9C621E-C50F-2F62-02B3-F6480D42A3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3600" b="1" kern="100" spc="25" dirty="0">
                <a:solidFill>
                  <a:srgbClr val="00B0F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Quelques chiffres</a:t>
            </a:r>
            <a:br>
              <a:rPr lang="fr-FR" sz="3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4D9E6EE-1862-03AD-73B7-2DF1B84424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sz="1800" kern="100" spc="25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Le modélisme ferroviaire peut être un loisir individuel et/ou être pratiqué au sein d’un club. </a:t>
            </a:r>
            <a:endParaRPr lang="fr-FR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sz="1800" kern="100" spc="25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On estime qu'il y a environ 15 000 modélistes ferroviaires en France, dont 3 à 4000 faisant partie d'un club. </a:t>
            </a:r>
            <a:endParaRPr lang="fr-FR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sz="1800" kern="100" spc="25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Si l'on inclut les collectionneurs de modèles réduits, on atteint 40 000 amateurs actifs. </a:t>
            </a:r>
            <a:endParaRPr lang="fr-FR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sz="1800" kern="100" spc="25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Ceux-ci peuvent s’ils le souhaitent, adhérer à la FFMF (Fédération Française de Modélisme Ferroviaire). Ce qui est notre cas. La FFMF regroupe environ 130 clubs au niveau national.</a:t>
            </a:r>
            <a:endParaRPr lang="fr-FR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fr-FR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951137C0-12BF-56E4-FF29-A4D40D15DF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DB8B5-3F19-4F9D-8585-0209FC28F5BA}" type="slidenum">
              <a:rPr lang="fr-FR" smtClean="0"/>
              <a:t>2</a:t>
            </a:fld>
            <a:endParaRPr lang="fr-FR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7F401ACA-62F7-3AD8-820E-29165F9E2054}"/>
              </a:ext>
            </a:extLst>
          </p:cNvPr>
          <p:cNvSpPr txBox="1"/>
          <p:nvPr/>
        </p:nvSpPr>
        <p:spPr>
          <a:xfrm>
            <a:off x="6360160" y="6155806"/>
            <a:ext cx="54152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chemeClr val="bg1"/>
                </a:solidFill>
              </a:rPr>
              <a:t>Saint-Yon , Conseil municipal du 06/10/2023      p.1</a:t>
            </a:r>
          </a:p>
        </p:txBody>
      </p:sp>
    </p:spTree>
    <p:extLst>
      <p:ext uri="{BB962C8B-B14F-4D97-AF65-F5344CB8AC3E}">
        <p14:creationId xmlns:p14="http://schemas.microsoft.com/office/powerpoint/2010/main" val="21790493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F9C621E-C50F-2F62-02B3-F6480D42A3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sz="4000" b="1" kern="100" spc="25" dirty="0">
                <a:solidFill>
                  <a:srgbClr val="00B0F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P’TIT Train </a:t>
            </a:r>
            <a:r>
              <a:rPr lang="fr-FR" sz="4000" b="1" kern="100" cap="none" spc="25" dirty="0">
                <a:solidFill>
                  <a:srgbClr val="00B0F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vs</a:t>
            </a:r>
            <a:r>
              <a:rPr lang="fr-FR" sz="4000" b="1" kern="100" spc="25" dirty="0">
                <a:solidFill>
                  <a:srgbClr val="00B0F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4000" b="1" kern="100" spc="25" dirty="0" err="1">
                <a:solidFill>
                  <a:srgbClr val="00B0F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modelisme</a:t>
            </a:r>
            <a:r>
              <a:rPr lang="fr-FR" sz="4000" b="1" kern="100" spc="25" dirty="0">
                <a:solidFill>
                  <a:srgbClr val="00B0F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Ferroviaire</a:t>
            </a:r>
            <a:br>
              <a:rPr lang="fr-FR" sz="3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4D9E6EE-1862-03AD-73B7-2DF1B84424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1412" y="1737360"/>
            <a:ext cx="9905999" cy="4053841"/>
          </a:xfrm>
        </p:spPr>
        <p:txBody>
          <a:bodyPr>
            <a:normAutofit fontScale="70000" lnSpcReduction="20000"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kern="0" spc="25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On soupçonne souvent le père d'offrir un </a:t>
            </a:r>
            <a:r>
              <a:rPr lang="fr-FR" i="1" kern="0" spc="25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train électrique</a:t>
            </a:r>
            <a:r>
              <a:rPr lang="fr-FR" kern="0" spc="25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à son enfant pour pouvoir y jouer lui-même. </a:t>
            </a:r>
            <a:endParaRPr lang="fr-FR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kern="0" spc="25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La circulation d'un train électrique sur un anneau basique est une activité ludique praticable par tous enfants et adultes. </a:t>
            </a:r>
            <a:endParaRPr lang="fr-FR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kern="0" spc="25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Le </a:t>
            </a:r>
            <a:r>
              <a:rPr lang="fr-FR" sz="2900" kern="0" spc="25" dirty="0">
                <a:solidFill>
                  <a:srgbClr val="0070C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Modélisme ferroviaire </a:t>
            </a:r>
            <a:r>
              <a:rPr lang="fr-FR" kern="0" spc="25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répond quant à lui à d’autres attentes et impose des exigences particulières. </a:t>
            </a:r>
            <a:endParaRPr lang="fr-FR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kern="0" spc="25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Son spectre couvre :</a:t>
            </a:r>
            <a:endParaRPr lang="fr-FR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buFont typeface="Arial" panose="020B0604020202020204" pitchFamily="34" charset="0"/>
              <a:buChar char="-"/>
            </a:pPr>
            <a:r>
              <a:rPr lang="fr-FR" kern="0" spc="25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La reproduction à petite échelle, la plus soignée possible, de l’environnement ferroviaire</a:t>
            </a:r>
            <a:endParaRPr lang="fr-FR" kern="1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buFont typeface="Arial" panose="020B0604020202020204" pitchFamily="34" charset="0"/>
              <a:buChar char="-"/>
            </a:pPr>
            <a:r>
              <a:rPr lang="fr-FR" kern="0" spc="25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la simulation de l'activité ferroviaire de façon plus ou moins automatisée,</a:t>
            </a:r>
            <a:endParaRPr lang="fr-FR" kern="1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buFont typeface="Arial" panose="020B0604020202020204" pitchFamily="34" charset="0"/>
              <a:buChar char="-"/>
            </a:pPr>
            <a:r>
              <a:rPr lang="fr-FR" kern="0" spc="25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l’entretien, l’adaptation de modèles réduits, </a:t>
            </a:r>
            <a:endParaRPr lang="fr-FR" kern="1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-"/>
            </a:pPr>
            <a:r>
              <a:rPr lang="fr-FR" kern="0" spc="25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la documentation technique associée à la vie du rail. </a:t>
            </a:r>
            <a:endParaRPr lang="fr-FR" kern="1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fr-FR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33A7386B-9861-2A92-F21A-FF031B9232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DB8B5-3F19-4F9D-8585-0209FC28F5BA}" type="slidenum">
              <a:rPr lang="fr-FR" smtClean="0"/>
              <a:t>3</a:t>
            </a:fld>
            <a:endParaRPr lang="fr-FR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7171F948-10DB-C8B5-63C6-767F6CDC2353}"/>
              </a:ext>
            </a:extLst>
          </p:cNvPr>
          <p:cNvSpPr txBox="1"/>
          <p:nvPr/>
        </p:nvSpPr>
        <p:spPr>
          <a:xfrm>
            <a:off x="6410960" y="6211669"/>
            <a:ext cx="5181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chemeClr val="bg1"/>
                </a:solidFill>
              </a:rPr>
              <a:t>Saint-Yon , Conseil municipal du 06/10/2023      p.2 </a:t>
            </a:r>
          </a:p>
          <a:p>
            <a:r>
              <a:rPr lang="fr-FR" dirty="0"/>
              <a:t>Conseil municipal du 06/10/2023</a:t>
            </a:r>
          </a:p>
        </p:txBody>
      </p:sp>
    </p:spTree>
    <p:extLst>
      <p:ext uri="{BB962C8B-B14F-4D97-AF65-F5344CB8AC3E}">
        <p14:creationId xmlns:p14="http://schemas.microsoft.com/office/powerpoint/2010/main" val="10599694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F9C621E-C50F-2F62-02B3-F6480D42A3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sz="4000" b="1" kern="100" spc="25" dirty="0">
                <a:solidFill>
                  <a:srgbClr val="00B0F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La motivation</a:t>
            </a:r>
            <a:br>
              <a:rPr lang="fr-FR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fr-FR" sz="3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4D9E6EE-1862-03AD-73B7-2DF1B84424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sz="1800" kern="0" spc="25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Le modélisme ferroviaire est reconnu comme étant un loisir particulièrement complet. Il fait appel à des compétences en :</a:t>
            </a:r>
            <a:endParaRPr lang="fr-FR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buFont typeface="Arial" panose="020B0604020202020204" pitchFamily="34" charset="0"/>
              <a:buChar char="-"/>
            </a:pPr>
            <a:r>
              <a:rPr lang="fr-FR" sz="1800" kern="0" spc="25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Conception pour modéliser des réseaux d’un point de vue tracé de voies mais également câblages, cantonnements, signalisation, sécurité d’exploitation, </a:t>
            </a:r>
            <a:endParaRPr lang="fr-FR" sz="1800" kern="1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buFont typeface="Arial" panose="020B0604020202020204" pitchFamily="34" charset="0"/>
              <a:buChar char="-"/>
            </a:pPr>
            <a:r>
              <a:rPr lang="fr-FR" sz="1800" kern="0" spc="25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Savoir-faire pour réaliser des modules (menuiserie, ferronnerie, soudure, …)</a:t>
            </a:r>
            <a:endParaRPr lang="fr-FR" sz="1800" kern="1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buFont typeface="Arial" panose="020B0604020202020204" pitchFamily="34" charset="0"/>
              <a:buChar char="-"/>
            </a:pPr>
            <a:r>
              <a:rPr lang="fr-FR" sz="1800" kern="0" spc="25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Electricité et électronique pour le câblage, les alimentations, les éclairages, les animations)</a:t>
            </a:r>
            <a:endParaRPr lang="fr-FR" sz="1800" kern="1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buFont typeface="Arial" panose="020B0604020202020204" pitchFamily="34" charset="0"/>
              <a:buChar char="-"/>
            </a:pPr>
            <a:r>
              <a:rPr lang="fr-FR" sz="1800" kern="0" spc="25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Maquettisme pour la réalisation des décors (maisons, structures, végétation,…)</a:t>
            </a:r>
            <a:endParaRPr lang="fr-FR" sz="1800" kern="1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-"/>
            </a:pPr>
            <a:r>
              <a:rPr lang="fr-FR" sz="1800" kern="0" spc="25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Informatique pour l’exploitation via un ordinateur </a:t>
            </a:r>
            <a:endParaRPr lang="fr-FR" sz="1800" kern="1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sz="1800" kern="0" spc="25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Même si cette activité requière un certain niveau de maturité, elle peut être envisagée pour les plus jeunes moyennant un tutorât adapté (parent, enseignant, membre d’un club).  </a:t>
            </a:r>
            <a:endParaRPr lang="fr-FR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fr-FR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1D730738-1E83-C0A8-D6D0-A7077C2144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DB8B5-3F19-4F9D-8585-0209FC28F5BA}" type="slidenum">
              <a:rPr lang="fr-FR" smtClean="0"/>
              <a:t>4</a:t>
            </a:fld>
            <a:endParaRPr lang="fr-FR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7C41A7AD-799F-9906-5775-DB35619CB4A6}"/>
              </a:ext>
            </a:extLst>
          </p:cNvPr>
          <p:cNvSpPr txBox="1"/>
          <p:nvPr/>
        </p:nvSpPr>
        <p:spPr>
          <a:xfrm>
            <a:off x="6250940" y="6155806"/>
            <a:ext cx="610108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dirty="0">
                <a:solidFill>
                  <a:schemeClr val="bg1"/>
                </a:solidFill>
              </a:rPr>
              <a:t>Saint-Yon , Conseil municipal du 06/10/2023      p.3 </a:t>
            </a:r>
          </a:p>
        </p:txBody>
      </p:sp>
    </p:spTree>
    <p:extLst>
      <p:ext uri="{BB962C8B-B14F-4D97-AF65-F5344CB8AC3E}">
        <p14:creationId xmlns:p14="http://schemas.microsoft.com/office/powerpoint/2010/main" val="24583617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F9C621E-C50F-2F62-02B3-F6480D42A3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1413" y="1066799"/>
            <a:ext cx="9905998" cy="1371601"/>
          </a:xfrm>
        </p:spPr>
        <p:txBody>
          <a:bodyPr>
            <a:normAutofit fontScale="90000"/>
          </a:bodyPr>
          <a:lstStyle/>
          <a:p>
            <a:r>
              <a:rPr lang="fr-FR" sz="4000" b="1" kern="100" spc="25" dirty="0">
                <a:solidFill>
                  <a:srgbClr val="00B0F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Évolution du </a:t>
            </a:r>
            <a:r>
              <a:rPr lang="fr-FR" sz="4000" b="1" kern="100" spc="25" dirty="0" err="1">
                <a:solidFill>
                  <a:srgbClr val="00B0F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Modelisme</a:t>
            </a:r>
            <a:r>
              <a:rPr lang="fr-FR" sz="4000" b="1" kern="100" spc="25" dirty="0">
                <a:solidFill>
                  <a:srgbClr val="00B0F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Ferroviaire</a:t>
            </a:r>
            <a:br>
              <a:rPr lang="fr-FR" sz="4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fr-FR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fr-FR" sz="3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4D9E6EE-1862-03AD-73B7-2DF1B84424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fr-FR" sz="1800" spc="25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Traditionnellement, les trains électriques dits « analogiques » étaient alimentés en courant continu de 12V. La vitesse du(des) train(s) était régulé par un variateur de tension. Les trains étaient tous logés à la même enseigne en matière de régulation. </a:t>
            </a:r>
            <a:endParaRPr lang="fr-FR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fr-FR" sz="1800" spc="25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Depuis une vingtaine d’années, on assiste à la généralisation des systèmes </a:t>
            </a:r>
            <a:r>
              <a:rPr lang="fr-FR" sz="1800" spc="25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decommande</a:t>
            </a:r>
            <a:r>
              <a:rPr lang="fr-FR" sz="1800" spc="25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numérique dite « digitale »qui permet :</a:t>
            </a:r>
            <a:endParaRPr lang="fr-FR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6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fr-FR" sz="1800" kern="100" spc="25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d'avoir plusieurs locomotives sur la même voie, commandées indépendamment au moyen d’un décodeur embarqué;</a:t>
            </a:r>
            <a:endParaRPr lang="fr-FR" sz="1800" kern="100" dirty="0">
              <a:solidFill>
                <a:srgbClr val="222222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6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fr-FR" sz="1800" kern="100" spc="25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d’avoir des ralentis et des effets d'inertie très réalistes</a:t>
            </a:r>
            <a:endParaRPr lang="fr-FR" sz="1800" kern="100" dirty="0">
              <a:solidFill>
                <a:srgbClr val="222222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6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fr-FR" sz="1800" kern="100" spc="25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 commande des 'fonctions embarquées: éclairage, sons, fumigène ;</a:t>
            </a:r>
            <a:endParaRPr lang="fr-FR" sz="1800" kern="100" dirty="0">
              <a:solidFill>
                <a:srgbClr val="222222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6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fr-FR" sz="1800" kern="100" spc="25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 superviser l’exploitation  par un ordinateur.</a:t>
            </a:r>
            <a:endParaRPr lang="fr-FR" sz="1800" kern="100" dirty="0">
              <a:solidFill>
                <a:srgbClr val="222222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706AFA19-976F-DB08-7791-50DD58F7F5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DB8B5-3F19-4F9D-8585-0209FC28F5BA}" type="slidenum">
              <a:rPr lang="fr-FR" smtClean="0"/>
              <a:t>5</a:t>
            </a:fld>
            <a:endParaRPr lang="fr-FR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F90F287F-98B4-D089-420C-D1A34E3EE86E}"/>
              </a:ext>
            </a:extLst>
          </p:cNvPr>
          <p:cNvSpPr txBox="1"/>
          <p:nvPr/>
        </p:nvSpPr>
        <p:spPr>
          <a:xfrm>
            <a:off x="6189980" y="6248399"/>
            <a:ext cx="610108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dirty="0">
                <a:solidFill>
                  <a:schemeClr val="bg1"/>
                </a:solidFill>
              </a:rPr>
              <a:t>Saint-Yon , Conseil municipal du 06/10/2023      p.4</a:t>
            </a:r>
          </a:p>
        </p:txBody>
      </p:sp>
    </p:spTree>
    <p:extLst>
      <p:ext uri="{BB962C8B-B14F-4D97-AF65-F5344CB8AC3E}">
        <p14:creationId xmlns:p14="http://schemas.microsoft.com/office/powerpoint/2010/main" val="24843706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F9C621E-C50F-2F62-02B3-F6480D42A3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1413" y="1066799"/>
            <a:ext cx="9905998" cy="1371601"/>
          </a:xfrm>
        </p:spPr>
        <p:txBody>
          <a:bodyPr>
            <a:normAutofit fontScale="90000"/>
          </a:bodyPr>
          <a:lstStyle/>
          <a:p>
            <a:r>
              <a:rPr lang="fr-FR" sz="4000" b="1" kern="100" spc="25" dirty="0">
                <a:solidFill>
                  <a:srgbClr val="00B0F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ce qui nous différencie des autres</a:t>
            </a:r>
            <a:br>
              <a:rPr lang="fr-FR" sz="4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fr-FR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fr-FR" sz="3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4D9E6EE-1862-03AD-73B7-2DF1B84424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1413" y="1981200"/>
            <a:ext cx="9905999" cy="3641207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107000"/>
              </a:lnSpc>
              <a:spcAft>
                <a:spcPts val="600"/>
              </a:spcAft>
            </a:pPr>
            <a:r>
              <a:rPr lang="fr-FR" sz="1800" kern="100" spc="25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Dès sa création en 2012, ADDF a fait le choix de s’orienter vers le Digital, qui ne cesse de gagner en diffusion. Mais là, où beaucoup de particuliers ou de clubs se contentent d’une exploitation « à vue » au moyen de manettes, téléphones ou tablettes, ADDF a fait le choix de se spécialiser dans l’exploitation par ordinateur. </a:t>
            </a:r>
            <a:endParaRPr lang="fr-FR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600"/>
              </a:spcAft>
            </a:pPr>
            <a:r>
              <a:rPr lang="fr-FR" sz="1800" kern="100" spc="25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Ainsi ADDF Saint-Yon fait partie des quelques clubs qui, en exposition, peuvent faire fonctionner simultanément plusieurs trains sans intervention humaine, sur de longues périodes. </a:t>
            </a:r>
            <a:endParaRPr lang="fr-FR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fr-FR" sz="1800" spc="25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Dans quelques semaines, ADDF Saint-Yon sera également en mesure de proposer en exposition un nouveau réseau, assez unique pour un réseau « amateur » présentant un circuit routier animé en exploitation automatisée (avec arrêts aux feux, parking, arrêts de bus, accès station-service, éclairage des véhicules …) ainsi qu’une ambiance jour/nuit avec transition progressive</a:t>
            </a:r>
            <a:endParaRPr lang="fr-FR" sz="1800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F9432F8-1B41-8CBB-E2AF-0EA0AB8E46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DB8B5-3F19-4F9D-8585-0209FC28F5BA}" type="slidenum">
              <a:rPr lang="fr-FR" smtClean="0"/>
              <a:t>6</a:t>
            </a:fld>
            <a:endParaRPr lang="fr-FR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31A317BD-7445-1365-0748-34ECE5F6A707}"/>
              </a:ext>
            </a:extLst>
          </p:cNvPr>
          <p:cNvSpPr txBox="1"/>
          <p:nvPr/>
        </p:nvSpPr>
        <p:spPr>
          <a:xfrm>
            <a:off x="6311900" y="6139934"/>
            <a:ext cx="610108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dirty="0">
                <a:solidFill>
                  <a:schemeClr val="bg1"/>
                </a:solidFill>
              </a:rPr>
              <a:t>Saint-Yon , Conseil municipal du 06/10/2023      p.5</a:t>
            </a:r>
          </a:p>
        </p:txBody>
      </p:sp>
    </p:spTree>
    <p:extLst>
      <p:ext uri="{BB962C8B-B14F-4D97-AF65-F5344CB8AC3E}">
        <p14:creationId xmlns:p14="http://schemas.microsoft.com/office/powerpoint/2010/main" val="261883791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F9C621E-C50F-2F62-02B3-F6480D42A3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1413" y="1066799"/>
            <a:ext cx="9905998" cy="1371601"/>
          </a:xfrm>
        </p:spPr>
        <p:txBody>
          <a:bodyPr>
            <a:normAutofit fontScale="90000"/>
          </a:bodyPr>
          <a:lstStyle/>
          <a:p>
            <a:r>
              <a:rPr lang="fr-FR" sz="4000" b="1" kern="100" spc="25" dirty="0">
                <a:solidFill>
                  <a:srgbClr val="00B0F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Les interactions avec la Commune</a:t>
            </a:r>
            <a:br>
              <a:rPr lang="fr-FR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fr-FR" sz="4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fr-FR" sz="4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fr-FR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fr-FR" sz="3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4D9E6EE-1862-03AD-73B7-2DF1B84424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1413" y="1341120"/>
            <a:ext cx="9905999" cy="4825999"/>
          </a:xfrm>
        </p:spPr>
        <p:txBody>
          <a:bodyPr>
            <a:normAutofit/>
          </a:bodyPr>
          <a:lstStyle/>
          <a:p>
            <a:pPr>
              <a:lnSpc>
                <a:spcPct val="107000"/>
              </a:lnSpc>
              <a:spcAft>
                <a:spcPts val="600"/>
              </a:spcAft>
            </a:pPr>
            <a:r>
              <a:rPr lang="fr-FR" sz="2300" b="1" kern="100" spc="25" dirty="0">
                <a:solidFill>
                  <a:srgbClr val="00B0F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Animations pour le village</a:t>
            </a:r>
            <a:endParaRPr lang="fr-FR" sz="2300" b="1" kern="100" dirty="0">
              <a:solidFill>
                <a:srgbClr val="00B0F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600"/>
              </a:spcAft>
              <a:buFont typeface="Arial" panose="020B0604020202020204" pitchFamily="34" charset="0"/>
              <a:buChar char="-"/>
            </a:pPr>
            <a:r>
              <a:rPr lang="fr-FR" sz="1700" kern="100" spc="25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exposition annuelle dans la salle polyvalente</a:t>
            </a:r>
            <a:endParaRPr lang="fr-FR" sz="1700" kern="1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600"/>
              </a:spcAft>
              <a:buFont typeface="Arial" panose="020B0604020202020204" pitchFamily="34" charset="0"/>
              <a:buChar char="-"/>
            </a:pPr>
            <a:r>
              <a:rPr lang="fr-FR" sz="1700" kern="100" spc="25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journées portes ouvertes,</a:t>
            </a:r>
            <a:endParaRPr lang="fr-FR" sz="1700" kern="1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600"/>
              </a:spcAft>
              <a:buFont typeface="Arial" panose="020B0604020202020204" pitchFamily="34" charset="0"/>
              <a:buChar char="-"/>
            </a:pPr>
            <a:r>
              <a:rPr lang="fr-FR" sz="1700" kern="100" spc="25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participation au forum des associations</a:t>
            </a:r>
            <a:endParaRPr lang="fr-FR" sz="1700" kern="100" spc="25" dirty="0">
              <a:solidFill>
                <a:srgbClr val="222222"/>
              </a:solidFill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600"/>
              </a:spcAft>
            </a:pPr>
            <a:r>
              <a:rPr lang="fr-FR" sz="2300" b="1" kern="100" spc="25" dirty="0">
                <a:solidFill>
                  <a:srgbClr val="00B0F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Vitrine pour le village </a:t>
            </a:r>
            <a:endParaRPr lang="fr-FR" sz="2300" b="1" kern="100" dirty="0">
              <a:solidFill>
                <a:srgbClr val="00B0F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600"/>
              </a:spcAft>
              <a:buFont typeface="Arial" panose="020B0604020202020204" pitchFamily="34" charset="0"/>
              <a:buChar char="-"/>
            </a:pPr>
            <a:r>
              <a:rPr lang="fr-FR" sz="1700" kern="100" spc="25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au travers des expositions auxquelles nous participons </a:t>
            </a:r>
            <a:endParaRPr lang="fr-FR" sz="1700" kern="1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42950" lvl="1" indent="-285750">
              <a:lnSpc>
                <a:spcPct val="107000"/>
              </a:lnSpc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fr-FR" sz="1700" kern="100" spc="25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(nous avons enregistré 8 nouvelles adhésions sur ces 2 dernières années) </a:t>
            </a:r>
            <a:endParaRPr lang="fr-FR" sz="17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600"/>
              </a:spcAft>
              <a:buFont typeface="Arial" panose="020B0604020202020204" pitchFamily="34" charset="0"/>
              <a:buChar char="-"/>
            </a:pPr>
            <a:r>
              <a:rPr lang="fr-FR" sz="1700" kern="100" spc="25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au travers de la bourse de modélisme qui attire des ferrovipathes de toute l’Essonne et au-delà</a:t>
            </a:r>
            <a:endParaRPr lang="fr-FR" sz="1700" kern="1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42950" lvl="1" indent="-285750">
              <a:lnSpc>
                <a:spcPct val="107000"/>
              </a:lnSpc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fr-FR" sz="1700" kern="100" spc="25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article de presse (Le républicain) </a:t>
            </a:r>
            <a:endParaRPr lang="fr-FR" sz="17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600"/>
              </a:spcAft>
              <a:buFont typeface="Arial" panose="020B0604020202020204" pitchFamily="34" charset="0"/>
              <a:buChar char="-"/>
            </a:pPr>
            <a:endParaRPr lang="fr-FR" sz="1100" kern="1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66F477F3-1897-F576-3870-99F027F51B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DB8B5-3F19-4F9D-8585-0209FC28F5BA}" type="slidenum">
              <a:rPr lang="fr-FR" smtClean="0"/>
              <a:t>7</a:t>
            </a:fld>
            <a:endParaRPr lang="fr-FR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7D0911A2-4126-CC69-172A-4263E0BA7DE5}"/>
              </a:ext>
            </a:extLst>
          </p:cNvPr>
          <p:cNvSpPr txBox="1"/>
          <p:nvPr/>
        </p:nvSpPr>
        <p:spPr>
          <a:xfrm>
            <a:off x="6169660" y="6248399"/>
            <a:ext cx="610108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dirty="0">
                <a:solidFill>
                  <a:schemeClr val="bg1"/>
                </a:solidFill>
              </a:rPr>
              <a:t>Saint-Yon , Conseil municipal du 06/10/2023      p.6</a:t>
            </a:r>
          </a:p>
        </p:txBody>
      </p:sp>
    </p:spTree>
    <p:extLst>
      <p:ext uri="{BB962C8B-B14F-4D97-AF65-F5344CB8AC3E}">
        <p14:creationId xmlns:p14="http://schemas.microsoft.com/office/powerpoint/2010/main" val="18619989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F9C621E-C50F-2F62-02B3-F6480D42A3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1413" y="1066799"/>
            <a:ext cx="9905998" cy="1371601"/>
          </a:xfrm>
        </p:spPr>
        <p:txBody>
          <a:bodyPr>
            <a:normAutofit fontScale="90000"/>
          </a:bodyPr>
          <a:lstStyle/>
          <a:p>
            <a:r>
              <a:rPr lang="fr-FR" sz="4000" b="1" kern="100" spc="25" dirty="0">
                <a:solidFill>
                  <a:srgbClr val="00B0F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Les interactions avec la Commune</a:t>
            </a:r>
            <a:br>
              <a:rPr lang="fr-FR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fr-FR" sz="4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fr-FR" sz="4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fr-FR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fr-FR" sz="3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4D9E6EE-1862-03AD-73B7-2DF1B84424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1413" y="1351280"/>
            <a:ext cx="9905999" cy="4724400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107000"/>
              </a:lnSpc>
              <a:spcAft>
                <a:spcPts val="600"/>
              </a:spcAft>
            </a:pPr>
            <a:r>
              <a:rPr lang="fr-FR" sz="1700" b="1" kern="100" spc="25" dirty="0">
                <a:solidFill>
                  <a:srgbClr val="00B0F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Axes futurs</a:t>
            </a:r>
            <a:endParaRPr lang="fr-FR" sz="1700" b="1" kern="100" dirty="0">
              <a:solidFill>
                <a:srgbClr val="00B0F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28600" indent="220980">
              <a:lnSpc>
                <a:spcPct val="107000"/>
              </a:lnSpc>
              <a:spcAft>
                <a:spcPts val="600"/>
              </a:spcAft>
            </a:pPr>
            <a:r>
              <a:rPr lang="fr-FR" sz="1700" kern="100" spc="25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Au-delà des actions actuelles ciblées sur Saint-Yon, des partenariats avec les communes avoisinantes nous permettraient d’envisager des actions de plus grande ampleur avec un rayonnement accru:  </a:t>
            </a:r>
            <a:endParaRPr lang="fr-FR" sz="17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600"/>
              </a:spcAft>
              <a:buFont typeface="Arial" panose="020B0604020202020204" pitchFamily="34" charset="0"/>
              <a:buChar char="-"/>
            </a:pPr>
            <a:r>
              <a:rPr lang="fr-FR" sz="1700" kern="100" spc="25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participations à des animations pour les plus petits (Marché de Noel, événement divers,…)</a:t>
            </a:r>
            <a:endParaRPr lang="fr-FR" sz="1700" kern="1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600"/>
              </a:spcAft>
              <a:buFont typeface="Arial" panose="020B0604020202020204" pitchFamily="34" charset="0"/>
              <a:buChar char="-"/>
            </a:pPr>
            <a:r>
              <a:rPr lang="fr-FR" sz="1700" kern="100" spc="25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ouverture d’une section Jeunes (pas une garderie) avec construction de modules individuels à assembler lors d’un événement intercommunal ou voire régional.</a:t>
            </a:r>
            <a:endParaRPr lang="fr-FR" sz="1700" kern="1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600"/>
              </a:spcAft>
              <a:buFont typeface="Arial" panose="020B0604020202020204" pitchFamily="34" charset="0"/>
              <a:buChar char="-"/>
            </a:pPr>
            <a:r>
              <a:rPr lang="fr-FR" sz="1700" kern="100" spc="25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partenariat avec un enseignant (technologie) dans le cadre d’un projet de réseau avec des animations (Arduino)</a:t>
            </a:r>
            <a:endParaRPr lang="fr-FR" sz="1700" kern="1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600"/>
              </a:spcAft>
              <a:buFont typeface="Arial" panose="020B0604020202020204" pitchFamily="34" charset="0"/>
              <a:buChar char="-"/>
            </a:pPr>
            <a:r>
              <a:rPr lang="fr-FR" sz="1700" kern="100" spc="25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ateliers d’initiation à des techniques utilisées dans le cadre du modélisme, mais transposables à d’autres domaines : Arduino, Impression 3D, …</a:t>
            </a:r>
            <a:endParaRPr lang="fr-FR" sz="1700" kern="1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600"/>
              </a:spcAft>
              <a:buFont typeface="Arial" panose="020B0604020202020204" pitchFamily="34" charset="0"/>
              <a:buChar char="-"/>
            </a:pPr>
            <a:r>
              <a:rPr lang="fr-FR" sz="1700" kern="100" spc="25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exposés sur le train en général </a:t>
            </a:r>
            <a:endParaRPr lang="fr-FR" sz="1700" kern="1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600"/>
              </a:spcAft>
              <a:buFont typeface="Arial" panose="020B0604020202020204" pitchFamily="34" charset="0"/>
              <a:buChar char="-"/>
            </a:pPr>
            <a:r>
              <a:rPr lang="fr-FR" sz="1700" kern="100" spc="25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expositions conjointes plus importantes avec des communes voisines à condition de disposer « gracieusement » d’un espace plus grand que la salle polyvalente.</a:t>
            </a:r>
            <a:endParaRPr lang="fr-FR" sz="1700" kern="1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600"/>
              </a:spcAft>
              <a:buFont typeface="Arial" panose="020B0604020202020204" pitchFamily="34" charset="0"/>
              <a:buChar char="-"/>
            </a:pPr>
            <a:endParaRPr lang="fr-FR" sz="1100" kern="1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E7DD9AB9-C9BE-FDDB-E9C9-F0DD00F25A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DB8B5-3F19-4F9D-8585-0209FC28F5BA}" type="slidenum">
              <a:rPr lang="fr-FR" smtClean="0"/>
              <a:t>8</a:t>
            </a:fld>
            <a:endParaRPr lang="fr-FR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196DE0B9-11E2-F186-5828-FBC347A367D6}"/>
              </a:ext>
            </a:extLst>
          </p:cNvPr>
          <p:cNvSpPr txBox="1"/>
          <p:nvPr/>
        </p:nvSpPr>
        <p:spPr>
          <a:xfrm>
            <a:off x="6210300" y="6248399"/>
            <a:ext cx="610108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dirty="0">
                <a:solidFill>
                  <a:schemeClr val="bg1"/>
                </a:solidFill>
              </a:rPr>
              <a:t>Saint-Yon , Conseil municipal du 06/10/2023      p.7</a:t>
            </a:r>
          </a:p>
        </p:txBody>
      </p:sp>
    </p:spTree>
    <p:extLst>
      <p:ext uri="{BB962C8B-B14F-4D97-AF65-F5344CB8AC3E}">
        <p14:creationId xmlns:p14="http://schemas.microsoft.com/office/powerpoint/2010/main" val="87692384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F9C621E-C50F-2F62-02B3-F6480D42A3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1413" y="1066799"/>
            <a:ext cx="9905998" cy="1371601"/>
          </a:xfrm>
        </p:spPr>
        <p:txBody>
          <a:bodyPr>
            <a:normAutofit fontScale="90000"/>
          </a:bodyPr>
          <a:lstStyle/>
          <a:p>
            <a:r>
              <a:rPr lang="fr-FR" sz="4000" b="1" kern="100" spc="25" dirty="0">
                <a:solidFill>
                  <a:srgbClr val="00B0F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ADDF Saint-Yon : Notre ambition </a:t>
            </a:r>
            <a:br>
              <a:rPr lang="fr-FR" sz="4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fr-FR" sz="4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fr-FR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fr-FR" sz="3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4D9E6EE-1862-03AD-73B7-2DF1B84424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1413" y="2168207"/>
            <a:ext cx="9905999" cy="3541714"/>
          </a:xfrm>
        </p:spPr>
        <p:txBody>
          <a:bodyPr>
            <a:normAutofit/>
          </a:bodyPr>
          <a:lstStyle/>
          <a:p>
            <a:pPr>
              <a:lnSpc>
                <a:spcPct val="107000"/>
              </a:lnSpc>
              <a:spcAft>
                <a:spcPts val="600"/>
              </a:spcAft>
            </a:pPr>
            <a:r>
              <a:rPr lang="fr-FR" sz="1800" kern="100" spc="25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Devenir un centre d’expertise reconnu au niveau départemental et plus,  dans le domaine des technologies digitales appliquées au modélisme ferroviaire,</a:t>
            </a:r>
          </a:p>
          <a:p>
            <a:pPr>
              <a:lnSpc>
                <a:spcPct val="107000"/>
              </a:lnSpc>
              <a:spcAft>
                <a:spcPts val="600"/>
              </a:spcAft>
            </a:pPr>
            <a:r>
              <a:rPr lang="fr-FR" sz="1800" kern="100" spc="25" dirty="0">
                <a:solidFill>
                  <a:srgbClr val="222222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Contribuer à l’animation et la promotion de Saint-Yon et des communes avoisinantes.</a:t>
            </a:r>
            <a:endParaRPr lang="fr-FR" sz="1800" kern="100" spc="25" dirty="0">
              <a:solidFill>
                <a:srgbClr val="222222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600"/>
              </a:spcAft>
            </a:pPr>
            <a:r>
              <a:rPr lang="fr-FR" sz="1800" kern="100" spc="25" dirty="0">
                <a:solidFill>
                  <a:srgbClr val="222222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Pour cela nous avons besoin de votre sympathie, de votre support, de votre engagement. </a:t>
            </a:r>
          </a:p>
          <a:p>
            <a:pPr>
              <a:lnSpc>
                <a:spcPct val="107000"/>
              </a:lnSpc>
              <a:spcAft>
                <a:spcPts val="600"/>
              </a:spcAft>
            </a:pPr>
            <a:endParaRPr lang="fr-FR" sz="1800" b="1" kern="100" spc="25" dirty="0">
              <a:solidFill>
                <a:srgbClr val="222222"/>
              </a:solidFill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7000"/>
              </a:lnSpc>
              <a:spcAft>
                <a:spcPts val="600"/>
              </a:spcAft>
              <a:buNone/>
            </a:pPr>
            <a:r>
              <a:rPr lang="fr-FR" b="1" kern="100" spc="25" dirty="0">
                <a:solidFill>
                  <a:srgbClr val="00B0F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		Merci à tous</a:t>
            </a:r>
            <a:endParaRPr lang="fr-FR" b="1" kern="100" dirty="0">
              <a:solidFill>
                <a:srgbClr val="00B0F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DE158AFA-4FE1-12E7-C1BC-88D0D86B44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DB8B5-3F19-4F9D-8585-0209FC28F5BA}" type="slidenum">
              <a:rPr lang="fr-FR" smtClean="0"/>
              <a:t>9</a:t>
            </a:fld>
            <a:endParaRPr lang="fr-FR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234A7351-4376-FF5F-CD59-FFEDFE3C08D7}"/>
              </a:ext>
            </a:extLst>
          </p:cNvPr>
          <p:cNvSpPr txBox="1"/>
          <p:nvPr/>
        </p:nvSpPr>
        <p:spPr>
          <a:xfrm>
            <a:off x="6090920" y="6237086"/>
            <a:ext cx="610108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dirty="0">
                <a:solidFill>
                  <a:schemeClr val="bg1"/>
                </a:solidFill>
              </a:rPr>
              <a:t>Saint-Yon , Conseil municipal du 06/10/2023      p.8</a:t>
            </a:r>
          </a:p>
        </p:txBody>
      </p:sp>
    </p:spTree>
    <p:extLst>
      <p:ext uri="{BB962C8B-B14F-4D97-AF65-F5344CB8AC3E}">
        <p14:creationId xmlns:p14="http://schemas.microsoft.com/office/powerpoint/2010/main" val="350911165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rcuit">
  <a:themeElements>
    <a:clrScheme name="Circuit">
      <a:dk1>
        <a:sysClr val="windowText" lastClr="000000"/>
      </a:dk1>
      <a:lt1>
        <a:sysClr val="window" lastClr="FFFFFF"/>
      </a:lt1>
      <a:dk2>
        <a:srgbClr val="134770"/>
      </a:dk2>
      <a:lt2>
        <a:srgbClr val="82FFFF"/>
      </a:lt2>
      <a:accent1>
        <a:srgbClr val="9ACD4C"/>
      </a:accent1>
      <a:accent2>
        <a:srgbClr val="FAA93A"/>
      </a:accent2>
      <a:accent3>
        <a:srgbClr val="D35940"/>
      </a:accent3>
      <a:accent4>
        <a:srgbClr val="B258D3"/>
      </a:accent4>
      <a:accent5>
        <a:srgbClr val="63A0CC"/>
      </a:accent5>
      <a:accent6>
        <a:srgbClr val="8AC4A7"/>
      </a:accent6>
      <a:hlink>
        <a:srgbClr val="B8FA56"/>
      </a:hlink>
      <a:folHlink>
        <a:srgbClr val="7AF8CC"/>
      </a:folHlink>
    </a:clrScheme>
    <a:fontScheme name="Circui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ircuit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108000"/>
                <a:lumMod val="110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040000" scaled="0"/>
        </a:gradFill>
        <a:gradFill rotWithShape="1">
          <a:gsLst>
            <a:gs pos="0">
              <a:schemeClr val="phClr">
                <a:tint val="94000"/>
                <a:satMod val="105000"/>
                <a:lumMod val="102000"/>
              </a:schemeClr>
            </a:gs>
            <a:gs pos="100000">
              <a:schemeClr val="phClr">
                <a:shade val="74000"/>
                <a:satMod val="128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94000"/>
                <a:satMod val="148000"/>
                <a:lumMod val="150000"/>
              </a:schemeClr>
            </a:gs>
            <a:gs pos="100000">
              <a:schemeClr val="phClr">
                <a:shade val="92000"/>
                <a:hueMod val="104000"/>
                <a:satMod val="140000"/>
                <a:lumMod val="68000"/>
              </a:schemeClr>
            </a:gs>
          </a:gsLst>
          <a:lin ang="5040000" scaled="0"/>
        </a:gradFill>
        <a:blipFill>
          <a:blip xmlns:r="http://schemas.openxmlformats.org/officeDocument/2006/relationships" r:embed="rId1">
            <a:duotone>
              <a:schemeClr val="phClr">
                <a:shade val="88000"/>
                <a:hueMod val="106000"/>
                <a:satMod val="140000"/>
                <a:lumMod val="54000"/>
              </a:schemeClr>
              <a:schemeClr val="phClr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ircuit" id="{0AC2F7E7-15F5-431C-B2A2-456FE929F56C}" vid="{0911B802-464C-4241-8DD9-B60FF88E379F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TM04033919[[fn=Circuit]]</Template>
  <TotalTime>0</TotalTime>
  <Words>1003</Words>
  <Application>Microsoft Office PowerPoint</Application>
  <PresentationFormat>Grand écran</PresentationFormat>
  <Paragraphs>79</Paragraphs>
  <Slides>9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9</vt:i4>
      </vt:variant>
    </vt:vector>
  </HeadingPairs>
  <TitlesOfParts>
    <vt:vector size="16" baseType="lpstr">
      <vt:lpstr>Arial</vt:lpstr>
      <vt:lpstr>Calibri</vt:lpstr>
      <vt:lpstr>Courier New</vt:lpstr>
      <vt:lpstr>Symbol</vt:lpstr>
      <vt:lpstr>Times New Roman</vt:lpstr>
      <vt:lpstr>Tw Cen MT</vt:lpstr>
      <vt:lpstr>Circuit</vt:lpstr>
      <vt:lpstr>ADDF Saint-Yon</vt:lpstr>
      <vt:lpstr>Quelques chiffres </vt:lpstr>
      <vt:lpstr>P’TIT Train vs modelisme Ferroviaire </vt:lpstr>
      <vt:lpstr>La motivation  </vt:lpstr>
      <vt:lpstr>Évolution du Modelisme Ferroviaire   </vt:lpstr>
      <vt:lpstr>ce qui nous différencie des autres   </vt:lpstr>
      <vt:lpstr>Les interactions avec la Commune     </vt:lpstr>
      <vt:lpstr>Les interactions avec la Commune     </vt:lpstr>
      <vt:lpstr>ADDF Saint-Yon : Notre ambition    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ADDF Saint-Yon</dc:title>
  <dc:creator>fp75014@gmail.com</dc:creator>
  <cp:lastModifiedBy>fp75014@gmail.com</cp:lastModifiedBy>
  <cp:revision>10</cp:revision>
  <cp:lastPrinted>2023-10-06T16:59:57Z</cp:lastPrinted>
  <dcterms:created xsi:type="dcterms:W3CDTF">2023-10-06T12:23:31Z</dcterms:created>
  <dcterms:modified xsi:type="dcterms:W3CDTF">2023-10-06T17:24:12Z</dcterms:modified>
</cp:coreProperties>
</file>